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3" r:id="rId10"/>
    <p:sldId id="262" r:id="rId11"/>
    <p:sldId id="264" r:id="rId12"/>
    <p:sldId id="265" r:id="rId13"/>
    <p:sldId id="269" r:id="rId14"/>
    <p:sldId id="26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EF7421"/>
    <a:srgbClr val="5B9BD5"/>
    <a:srgbClr val="F2884A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9" autoAdjust="0"/>
    <p:restoredTop sz="94660"/>
  </p:normalViewPr>
  <p:slideViewPr>
    <p:cSldViewPr snapToGrid="0">
      <p:cViewPr varScale="1">
        <p:scale>
          <a:sx n="86" d="100"/>
          <a:sy n="86" d="100"/>
        </p:scale>
        <p:origin x="2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08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8;&#1089;&#1083;&#1072;&#1084;\Desktop\&#1054;&#1043;&#1069;-2016_&#1057;&#1090;&#1072;&#1090;.%20&#1086;&#1090;&#1095;&#1077;&#109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8;&#1089;&#1083;&#1072;&#1084;\Desktop\&#1054;&#1043;&#1069;-2016_&#1057;&#1090;&#1072;&#1090;.%20&#1086;&#1090;&#1095;&#1077;&#109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864512979076522"/>
          <c:y val="0.21696838489417097"/>
          <c:w val="0.36989540781086577"/>
          <c:h val="0.61018395325496699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16"/>
            <c:spPr>
              <a:solidFill>
                <a:srgbClr val="FF0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explosion val="15"/>
            <c:spPr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explosion val="8"/>
            <c:spPr>
              <a:solidFill>
                <a:srgbClr val="92D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explosion val="16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4.8782191699721748E-2"/>
                  <c:y val="5.217798088620628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2800" b="1" i="0" u="none" strike="noStrike" kern="1200" spc="0" baseline="0">
                        <a:solidFill>
                          <a:schemeClr val="tx1"/>
                        </a:solidFill>
                        <a:latin typeface="Garamond" panose="02020404030301010803" pitchFamily="18" charset="0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27%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spc="0" baseline="0">
                      <a:solidFill>
                        <a:schemeClr val="tx1"/>
                      </a:solidFill>
                      <a:latin typeface="Garamond" panose="020204040303010108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642985416296647E-2"/>
                  <c:y val="-1.619239191969042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spc="0" baseline="0">
                      <a:solidFill>
                        <a:schemeClr val="tx1"/>
                      </a:solidFill>
                      <a:latin typeface="Garamond" panose="020204040303010108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0397845006216329E-2"/>
                  <c:y val="-2.45389286392107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spc="0" baseline="0">
                      <a:solidFill>
                        <a:schemeClr val="tx1"/>
                      </a:solidFill>
                      <a:latin typeface="Garamond" panose="020204040303010108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116382131764511E-2"/>
                  <c:y val="-5.27094211754249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spc="0" baseline="0">
                      <a:solidFill>
                        <a:schemeClr val="tx1"/>
                      </a:solidFill>
                      <a:latin typeface="Garamond" panose="020204040303010108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spc="0" baseline="0">
                    <a:solidFill>
                      <a:schemeClr val="tx1"/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'3'!$L$2:$O$2</c:f>
              <c:strCache>
                <c:ptCount val="4"/>
                <c:pt idx="0">
                  <c:v>Оценка«2»</c:v>
                </c:pt>
                <c:pt idx="1">
                  <c:v>Оценка«3»</c:v>
                </c:pt>
                <c:pt idx="2">
                  <c:v>Оценка«4»</c:v>
                </c:pt>
                <c:pt idx="3">
                  <c:v>Оценка«5»</c:v>
                </c:pt>
              </c:strCache>
            </c:strRef>
          </c:cat>
          <c:val>
            <c:numRef>
              <c:f>'3'!$L$4:$O$4</c:f>
              <c:numCache>
                <c:formatCode>0.0%</c:formatCode>
                <c:ptCount val="4"/>
                <c:pt idx="0">
                  <c:v>0.27048444186169368</c:v>
                </c:pt>
                <c:pt idx="1">
                  <c:v>0.32875482064557027</c:v>
                </c:pt>
                <c:pt idx="2">
                  <c:v>0.3879232923028158</c:v>
                </c:pt>
                <c:pt idx="3">
                  <c:v>1.2837445189920228E-2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10144295971268"/>
          <c:y val="0.28397145061960083"/>
          <c:w val="0.1491872751262302"/>
          <c:h val="0.22708738068142578"/>
        </c:manualLayout>
      </c:layout>
      <c:overlay val="0"/>
      <c:spPr>
        <a:noFill/>
        <a:ln>
          <a:solidFill>
            <a:srgbClr val="008080"/>
          </a:solidFill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/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rgbClr val="008080"/>
      </a:solidFill>
    </a:ln>
    <a:effectLst/>
  </c:spPr>
  <c:txPr>
    <a:bodyPr/>
    <a:lstStyle/>
    <a:p>
      <a:pPr>
        <a:defRPr sz="2000">
          <a:solidFill>
            <a:schemeClr val="tx1"/>
          </a:solidFill>
          <a:latin typeface="Garamond" panose="02020404030301010803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96820059786013"/>
          <c:y val="0.19955431399641044"/>
          <c:w val="0.36989540781086577"/>
          <c:h val="0.61018395325496699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16"/>
            <c:spPr>
              <a:solidFill>
                <a:srgbClr val="FF0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explosion val="15"/>
            <c:spPr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explosion val="8"/>
            <c:spPr>
              <a:solidFill>
                <a:srgbClr val="92D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explosion val="16"/>
            <c:spPr>
              <a:solidFill>
                <a:srgbClr val="00B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4.8782191699721748E-2"/>
                  <c:y val="5.21779808862062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spc="0" baseline="0">
                      <a:solidFill>
                        <a:schemeClr val="tx1"/>
                      </a:solidFill>
                      <a:latin typeface="Garamond" panose="020204040303010108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5.7184013193233374E-3"/>
                  <c:y val="2.07375236867265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spc="0" baseline="0">
                      <a:solidFill>
                        <a:schemeClr val="tx1"/>
                      </a:solidFill>
                      <a:latin typeface="Garamond" panose="020204040303010108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0397845006216329E-2"/>
                  <c:y val="-2.45389286392107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spc="0" baseline="0">
                      <a:solidFill>
                        <a:schemeClr val="tx1"/>
                      </a:solidFill>
                      <a:latin typeface="Garamond" panose="020204040303010108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7983929410493639E-2"/>
                  <c:y val="-3.44374881664165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spc="0" baseline="0">
                      <a:solidFill>
                        <a:schemeClr val="tx1"/>
                      </a:solidFill>
                      <a:latin typeface="Garamond" panose="020204040303010108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'3'!$L$2:$O$2</c:f>
              <c:strCache>
                <c:ptCount val="4"/>
                <c:pt idx="0">
                  <c:v>Оценка«2»</c:v>
                </c:pt>
                <c:pt idx="1">
                  <c:v>Оценка«3»</c:v>
                </c:pt>
                <c:pt idx="2">
                  <c:v>Оценка«4»</c:v>
                </c:pt>
                <c:pt idx="3">
                  <c:v>Оценка«5»</c:v>
                </c:pt>
              </c:strCache>
            </c:strRef>
          </c:cat>
          <c:val>
            <c:numRef>
              <c:f>'3'!$L$3:$O$3</c:f>
              <c:numCache>
                <c:formatCode>0.0%</c:formatCode>
                <c:ptCount val="4"/>
                <c:pt idx="0">
                  <c:v>0.25126984126984125</c:v>
                </c:pt>
                <c:pt idx="1">
                  <c:v>0.55544973544973542</c:v>
                </c:pt>
                <c:pt idx="2">
                  <c:v>0.15735449735449736</c:v>
                </c:pt>
                <c:pt idx="3">
                  <c:v>3.5925925925925924E-2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821667050425985"/>
          <c:y val="0.31210460183610272"/>
          <c:w val="0.14582128848611478"/>
          <c:h val="0.23668262211866914"/>
        </c:manualLayout>
      </c:layout>
      <c:overlay val="0"/>
      <c:spPr>
        <a:noFill/>
        <a:ln>
          <a:solidFill>
            <a:srgbClr val="008080"/>
          </a:solidFill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chemeClr val="tx1"/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rgbClr val="008080"/>
      </a:solidFill>
    </a:ln>
    <a:effectLst/>
  </c:spPr>
  <c:txPr>
    <a:bodyPr/>
    <a:lstStyle/>
    <a:p>
      <a:pPr>
        <a:defRPr sz="2400">
          <a:solidFill>
            <a:schemeClr val="tx1"/>
          </a:solidFill>
          <a:latin typeface="Garamond" panose="02020404030301010803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A3F3E-5D9F-4FF4-B80C-94247937F1E7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57823-303A-4B54-A718-3F749DE337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319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 userDrawn="1"/>
        </p:nvSpPr>
        <p:spPr>
          <a:xfrm>
            <a:off x="130462" y="413869"/>
            <a:ext cx="1415474" cy="1433981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0424" y="2305497"/>
            <a:ext cx="9144000" cy="216511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0668" y="4470614"/>
            <a:ext cx="741822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423257"/>
            <a:ext cx="2743200" cy="365125"/>
          </a:xfrm>
        </p:spPr>
        <p:txBody>
          <a:bodyPr/>
          <a:lstStyle/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20" y="492321"/>
            <a:ext cx="1281559" cy="1281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Рисунок 33"/>
          <p:cNvPicPr>
            <a:picLocks noChangeAspect="1"/>
          </p:cNvPicPr>
          <p:nvPr userDrawn="1"/>
        </p:nvPicPr>
        <p:blipFill rotWithShape="1">
          <a:blip r:embed="rId3"/>
          <a:srcRect r="24447" b="6346"/>
          <a:stretch/>
        </p:blipFill>
        <p:spPr>
          <a:xfrm>
            <a:off x="7806248" y="1778864"/>
            <a:ext cx="4385752" cy="5079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Рисунок 3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539" y="91895"/>
            <a:ext cx="1246016" cy="1029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TextBox 36"/>
          <p:cNvSpPr txBox="1"/>
          <p:nvPr userDrawn="1"/>
        </p:nvSpPr>
        <p:spPr>
          <a:xfrm>
            <a:off x="4612558" y="1121416"/>
            <a:ext cx="2623620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Franklin Gothic Demi" panose="020B0703020102020204" pitchFamily="34" charset="0"/>
                <a:cs typeface="Aldhabi" panose="01000000000000000000" pitchFamily="2" charset="-78"/>
              </a:rPr>
              <a:t>МИНИСТЕРСТВО</a:t>
            </a:r>
            <a:r>
              <a:rPr lang="ru-RU" sz="2000" baseline="0" dirty="0" smtClean="0">
                <a:latin typeface="Franklin Gothic Demi" panose="020B0703020102020204" pitchFamily="34" charset="0"/>
                <a:cs typeface="Aldhabi" panose="01000000000000000000" pitchFamily="2" charset="-78"/>
              </a:rPr>
              <a:t> </a:t>
            </a:r>
          </a:p>
          <a:p>
            <a:pPr algn="ctr"/>
            <a:r>
              <a:rPr lang="ru-RU" sz="1400" baseline="0" dirty="0" smtClean="0">
                <a:latin typeface="Franklin Gothic Demi" panose="020B0703020102020204" pitchFamily="34" charset="0"/>
                <a:cs typeface="Aldhabi" panose="01000000000000000000" pitchFamily="2" charset="-78"/>
              </a:rPr>
              <a:t>ОБРАЗОВАНИЯ И НАУКИ </a:t>
            </a:r>
          </a:p>
          <a:p>
            <a:pPr algn="ctr"/>
            <a:r>
              <a:rPr lang="ru-RU" sz="1400" baseline="0" dirty="0" smtClean="0">
                <a:latin typeface="Franklin Gothic Demi" panose="020B0703020102020204" pitchFamily="34" charset="0"/>
                <a:cs typeface="Aldhabi" panose="01000000000000000000" pitchFamily="2" charset="-78"/>
              </a:rPr>
              <a:t>ЧЕЧЕНСКОЙ РЕСПУБЛИКИ </a:t>
            </a:r>
            <a:endParaRPr lang="ru-RU" sz="1400" dirty="0">
              <a:latin typeface="Franklin Gothic Demi" panose="020B0703020102020204" pitchFamily="34" charset="0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8205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 userDrawn="1"/>
        </p:nvSpPr>
        <p:spPr>
          <a:xfrm>
            <a:off x="1672683" y="95537"/>
            <a:ext cx="10403862" cy="676820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6272" y="468710"/>
            <a:ext cx="10147835" cy="1325563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0" y="1911784"/>
            <a:ext cx="10400145" cy="4351338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672683" y="6376949"/>
            <a:ext cx="2743200" cy="365125"/>
          </a:xfrm>
        </p:spPr>
        <p:txBody>
          <a:bodyPr/>
          <a:lstStyle/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817214" y="6376950"/>
            <a:ext cx="41148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33345" y="6376950"/>
            <a:ext cx="2743200" cy="365125"/>
          </a:xfrm>
        </p:spPr>
        <p:txBody>
          <a:bodyPr/>
          <a:lstStyle/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Скругленный прямоугольник 9"/>
          <p:cNvSpPr/>
          <p:nvPr userDrawn="1"/>
        </p:nvSpPr>
        <p:spPr>
          <a:xfrm>
            <a:off x="134771" y="95537"/>
            <a:ext cx="1415474" cy="676820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39" y="146478"/>
            <a:ext cx="574937" cy="574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3338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031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 userDrawn="1"/>
        </p:nvSpPr>
        <p:spPr>
          <a:xfrm>
            <a:off x="1672683" y="413795"/>
            <a:ext cx="10403862" cy="1434055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2355" y="413794"/>
            <a:ext cx="10304189" cy="14045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37145" y="1911682"/>
            <a:ext cx="5181600" cy="4351338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94945" y="1914857"/>
            <a:ext cx="5181600" cy="4351338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20" y="492321"/>
            <a:ext cx="1281559" cy="1281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643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119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84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56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265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00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98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721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0945" y="34326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0945" y="184785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999D27-DDA5-4117-9C26-91A07CA73146}" type="datetimeFigureOut">
              <a:rPr lang="ru-RU" smtClean="0"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B46DA-0DF6-4E30-91DE-43A2ED7C6FD2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750454" y="3897"/>
            <a:ext cx="175491" cy="6854103"/>
            <a:chOff x="750454" y="3897"/>
            <a:chExt cx="175491" cy="6854103"/>
          </a:xfrm>
          <a:solidFill>
            <a:srgbClr val="66CCFF"/>
          </a:solidFill>
        </p:grpSpPr>
        <p:sp>
          <p:nvSpPr>
            <p:cNvPr id="7" name="Прямоугольник 6"/>
            <p:cNvSpPr/>
            <p:nvPr userDrawn="1"/>
          </p:nvSpPr>
          <p:spPr>
            <a:xfrm>
              <a:off x="750454" y="3897"/>
              <a:ext cx="175491" cy="4525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 userDrawn="1"/>
          </p:nvSpPr>
          <p:spPr>
            <a:xfrm>
              <a:off x="750454" y="456480"/>
              <a:ext cx="175491" cy="64015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75425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3589" y="3122243"/>
            <a:ext cx="9144000" cy="216511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 ДИАГНОСТИКИ 1-3 КЛАССОВ ПО НАДТЕРЕЧНОМУ МР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1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Математика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5635" y="914400"/>
            <a:ext cx="10395751" cy="470517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ОГЭ по математике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6141994"/>
              </p:ext>
            </p:extLst>
          </p:nvPr>
        </p:nvGraphicFramePr>
        <p:xfrm>
          <a:off x="1695635" y="1633491"/>
          <a:ext cx="10399712" cy="5042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462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Математика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5635" y="914400"/>
            <a:ext cx="10395751" cy="470517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>
                <a:solidFill>
                  <a:schemeClr val="tx1"/>
                </a:solidFill>
                <a:latin typeface="Garamond" panose="02020404030301010803" pitchFamily="18" charset="0"/>
              </a:rPr>
              <a:t>РАНЖИРОВАННЫЙ СПИСОК ЗАДАНИЙ КИМ ОГЭ ПО МАТЕМАТИКЕ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64710" y="6409056"/>
            <a:ext cx="75266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 </a:t>
            </a:r>
            <a:r>
              <a:rPr lang="ru-RU" sz="2400" dirty="0" smtClean="0"/>
              <a:t>*составлен </a:t>
            </a:r>
            <a:r>
              <a:rPr lang="ru-RU" sz="2400" dirty="0"/>
              <a:t>на основе результатов участников ОГЭ-2016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111" y="1492959"/>
            <a:ext cx="9454719" cy="4916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6313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Математика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8595" y="816746"/>
            <a:ext cx="10395751" cy="470517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Предложение: объединить </a:t>
            </a:r>
            <a:r>
              <a:rPr lang="ru-RU" sz="2800" b="1" dirty="0">
                <a:solidFill>
                  <a:schemeClr val="tx1"/>
                </a:solidFill>
                <a:latin typeface="Garamond" panose="02020404030301010803" pitchFamily="18" charset="0"/>
              </a:rPr>
              <a:t>р</a:t>
            </a:r>
            <a:r>
              <a:rPr lang="ru-RU" sz="28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анжированный список тем с КТП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969182"/>
              </p:ext>
            </p:extLst>
          </p:nvPr>
        </p:nvGraphicFramePr>
        <p:xfrm>
          <a:off x="2452383" y="3364637"/>
          <a:ext cx="9160654" cy="15311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3586"/>
                <a:gridCol w="876397"/>
                <a:gridCol w="2096897"/>
                <a:gridCol w="4877377"/>
                <a:gridCol w="876397"/>
              </a:tblGrid>
              <a:tr h="745724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Четверть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Номер урока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Период проведения (неделя)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Содержание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Кол-во часов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5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Повторение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98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1/1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Повторение по теме «Многочлены».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98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2/2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Повторение по теме «Линейная функция».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74988"/>
              </p:ext>
            </p:extLst>
          </p:nvPr>
        </p:nvGraphicFramePr>
        <p:xfrm>
          <a:off x="949911" y="1384917"/>
          <a:ext cx="10223500" cy="178308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863600"/>
                <a:gridCol w="1701800"/>
                <a:gridCol w="2578100"/>
                <a:gridCol w="5080000"/>
              </a:tblGrid>
              <a:tr h="3962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№ задания в КИМ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Модуль*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Раздел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Тема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1386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Алгебра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 Числа и вычисления;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6 Координаты на прямой и плоскости.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1.1 Натуральные числа;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1.2 Дроби;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1.3 Рациональные числа;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1.4 Действительные числа;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1.5 Измерения, приближения, оценки;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6.1 Координатная прямая;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6.2 Декартовы координаты на плоскости.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420734"/>
              </p:ext>
            </p:extLst>
          </p:nvPr>
        </p:nvGraphicFramePr>
        <p:xfrm>
          <a:off x="1015680" y="5123895"/>
          <a:ext cx="9160654" cy="15311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3586"/>
                <a:gridCol w="876397"/>
                <a:gridCol w="2096897"/>
                <a:gridCol w="4877377"/>
                <a:gridCol w="876397"/>
              </a:tblGrid>
              <a:tr h="745724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Четверть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Номер урока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Период проведения (неделя)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Содержание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Кол-во часов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55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Подготовка к ОГЭ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98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1/1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u="none" strike="noStrike" dirty="0" smtClean="0">
                          <a:effectLst/>
                        </a:rPr>
                        <a:t>1 Числа и вычисления;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98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2/2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smtClean="0">
                          <a:effectLst/>
                        </a:rPr>
                        <a:t>6 Координаты на прямой и плоскости.</a:t>
                      </a:r>
                      <a:endParaRPr lang="ru-RU" sz="14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>
            <a:off x="4687410" y="2476870"/>
            <a:ext cx="1722268" cy="19530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4857568" y="4643021"/>
            <a:ext cx="1552110" cy="15550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802113" y="1355534"/>
            <a:ext cx="2389887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Ранжированный список заданий КИМ ОГЭ по математике 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92887" y="3367598"/>
            <a:ext cx="238988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КТП по математике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9684459" y="5136362"/>
            <a:ext cx="2389887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КТП по математике с внесенными изменениями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7539610" y="4065973"/>
            <a:ext cx="1453469" cy="3639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5992428" y="5834110"/>
            <a:ext cx="1722268" cy="3639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>
            <a:stCxn id="21" idx="4"/>
          </p:cNvCxnSpPr>
          <p:nvPr/>
        </p:nvCxnSpPr>
        <p:spPr>
          <a:xfrm flipH="1">
            <a:off x="6995604" y="4429957"/>
            <a:ext cx="1270741" cy="13405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819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Математика 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120" y="1441070"/>
            <a:ext cx="2651760" cy="1310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Отработка вычислительных навыков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15920" y="1441070"/>
            <a:ext cx="9034469" cy="131064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16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устный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счет по таблице умножения и деления; </a:t>
            </a:r>
          </a:p>
          <a:p>
            <a:pPr marL="285750" indent="-285750">
              <a:lnSpc>
                <a:spcPts val="216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заданий на сложение и вычитание, умножение и деление многозначных чисел и десятичных дробей в столбик;</a:t>
            </a:r>
          </a:p>
          <a:p>
            <a:pPr marL="285750" indent="-285750">
              <a:lnSpc>
                <a:spcPts val="2160"/>
              </a:lnSpc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калькулятор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уроке не используется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1120" y="3605747"/>
            <a:ext cx="2651760" cy="1310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чтению и пониманию задания</a:t>
            </a:r>
            <a:endParaRPr lang="ru-RU" sz="2200" b="1" i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915920" y="3605747"/>
            <a:ext cx="9034469" cy="13106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сами читают задание, объясняют его смысл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сами предлагают способы решения того или иного задания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120" y="5037242"/>
            <a:ext cx="2651760" cy="16601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Отработка алгоритма выполнения задания</a:t>
            </a:r>
            <a:endParaRPr lang="ru-RU" sz="2200" b="1" i="1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915920" y="5037242"/>
            <a:ext cx="9034469" cy="16601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показывает образец решения и образец рассуждения при выполнении задания, требует это от учащихся при выполнении этого же, а затем подобного задания;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заданий учитель требует от учащихся ссылок на соответствующие правила, формулы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24649" y="919325"/>
            <a:ext cx="5675870" cy="337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 каждом уроке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624649" y="2972782"/>
            <a:ext cx="5675870" cy="337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 уроках по подготовке к ОГЭ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74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Математика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5635" y="914400"/>
            <a:ext cx="10395751" cy="470517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Источник заданий для уроков по подготовке к ОГЭ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83145" y="6259094"/>
            <a:ext cx="3861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*</a:t>
            </a:r>
            <a:r>
              <a:rPr lang="en-US" sz="2800" dirty="0"/>
              <a:t>https://oge.sdamgia.ru/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545" y="1568098"/>
            <a:ext cx="7995851" cy="469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1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Математика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5635" y="914400"/>
            <a:ext cx="10395751" cy="470517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Источник заданий для уроков по подготовке к ОГЭ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80204" y="6374306"/>
            <a:ext cx="3861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*</a:t>
            </a:r>
            <a:r>
              <a:rPr lang="en-US" sz="2800" dirty="0"/>
              <a:t>https://oge.sdamgia.ru/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635" y="1629429"/>
            <a:ext cx="4613170" cy="46296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543" y="1629429"/>
            <a:ext cx="4351598" cy="452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19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Математика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5635" y="914400"/>
            <a:ext cx="10395751" cy="470517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Источник заданий для уроков по подготовке к ОГЭ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80204" y="6374306"/>
            <a:ext cx="3861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*</a:t>
            </a:r>
            <a:r>
              <a:rPr lang="en-US" sz="2800" dirty="0"/>
              <a:t>https://oge.sdamgia.ru/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37" y="1571239"/>
            <a:ext cx="7886700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44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Русский язык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5635" y="914400"/>
            <a:ext cx="10395751" cy="470517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ОГЭ по русскому языку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4646874"/>
              </p:ext>
            </p:extLst>
          </p:nvPr>
        </p:nvGraphicFramePr>
        <p:xfrm>
          <a:off x="1695635" y="1490701"/>
          <a:ext cx="10395751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9192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Русский язык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5635" y="843376"/>
            <a:ext cx="10395751" cy="470517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РАНЖИРОВАННЫЙ СПИСОК ЗАДАНИЙ КИМ ОГЭ ПО 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РУСКОМУ ЯЗЫКУ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64710" y="6409056"/>
            <a:ext cx="75266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 </a:t>
            </a:r>
            <a:r>
              <a:rPr lang="ru-RU" sz="2400" dirty="0" smtClean="0"/>
              <a:t>*составлен </a:t>
            </a:r>
            <a:r>
              <a:rPr lang="ru-RU" sz="2400" dirty="0"/>
              <a:t>на основе результатов участников ОГЭ-2016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634" y="1384917"/>
            <a:ext cx="8801100" cy="5076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2106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Русский язык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8595" y="816746"/>
            <a:ext cx="10395751" cy="852256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Предложение: коррекция и прохождение нового материала идут параллельно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394173"/>
              </p:ext>
            </p:extLst>
          </p:nvPr>
        </p:nvGraphicFramePr>
        <p:xfrm>
          <a:off x="215471" y="2864984"/>
          <a:ext cx="5918999" cy="348940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85635"/>
                <a:gridCol w="1602902"/>
                <a:gridCol w="417251"/>
                <a:gridCol w="1003177"/>
                <a:gridCol w="550414"/>
                <a:gridCol w="2059620"/>
              </a:tblGrid>
              <a:tr h="697308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пп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Содержание</a:t>
                      </a:r>
                      <a:endParaRPr lang="ru-RU" sz="1200">
                        <a:effectLst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(раздел, тема)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</a:t>
                      </a:r>
                      <a:endParaRPr lang="ru-RU" sz="1200">
                        <a:effectLst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часов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Информационно</a:t>
                      </a:r>
                      <a:r>
                        <a:rPr lang="en-US" sz="1000">
                          <a:effectLst/>
                        </a:rPr>
                        <a:t>-</a:t>
                      </a:r>
                      <a:r>
                        <a:rPr lang="ru-RU" sz="1000">
                          <a:effectLst/>
                        </a:rPr>
                        <a:t>технологическое оснащение урока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Домашнее задание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ЗУН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        учащихся</a:t>
                      </a:r>
                      <a:endParaRPr lang="ru-RU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( после изучения раздела или темы)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735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97308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Международное значение русского языка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     1ч.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п.1. Упр.2.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Знать основные средства худ.изобразительности, находить их в тексте, использовать ИВС в текстах собственного сочинения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4708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ПОВТОРЕНИЕ МАТЕРИАЛА, ИЗУЧЕННОГО </a:t>
                      </a: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5-8 КЛАССАХ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1569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Повторение материала, изученного  в 5-8 классах.  Фонетика.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     1ч.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Таблица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П.2, упр.9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словарь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Вспомнить и закрепить характеристики звуков, понимать и оперировать терминами : сильная и слабая позиция;</a:t>
                      </a:r>
                      <a:endParaRPr lang="ru-RU" sz="1200" dirty="0">
                        <a:effectLst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Знать орфоэпические нормы и соблюдать их в устной речевой практике;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561462"/>
              </p:ext>
            </p:extLst>
          </p:nvPr>
        </p:nvGraphicFramePr>
        <p:xfrm>
          <a:off x="6329780" y="2858610"/>
          <a:ext cx="5620609" cy="3496857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47019"/>
                <a:gridCol w="1071531"/>
                <a:gridCol w="1579755"/>
                <a:gridCol w="2522304"/>
              </a:tblGrid>
              <a:tr h="3837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№ задания в КИМ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Раздел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Тема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Формируемое умение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</a:tr>
              <a:tr h="17267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08 Речь.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8.1 Текст как речевое произведение. Смысловая и композиционная целостность текста.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2.1 (</a:t>
                      </a:r>
                      <a:r>
                        <a:rPr lang="ru-RU" sz="1200" u="none" strike="noStrike" dirty="0" err="1">
                          <a:effectLst/>
                        </a:rPr>
                        <a:t>Аудирование</a:t>
                      </a:r>
                      <a:r>
                        <a:rPr lang="ru-RU" sz="1200" u="none" strike="noStrike" dirty="0">
                          <a:effectLst/>
                        </a:rPr>
                        <a:t> и чтение) Адекватно понимать информацию устного и письменного сообщения (цель, тему основную и дополнительную, явную и скрытую информацию);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2.3 (</a:t>
                      </a:r>
                      <a:r>
                        <a:rPr lang="ru-RU" sz="1200" u="none" strike="noStrike" dirty="0" err="1">
                          <a:effectLst/>
                        </a:rPr>
                        <a:t>Аудирование</a:t>
                      </a:r>
                      <a:r>
                        <a:rPr lang="ru-RU" sz="1200" u="none" strike="noStrike" dirty="0">
                          <a:effectLst/>
                        </a:rPr>
                        <a:t> и чтение) Владеть разными видами чтения (изучающим, ознакомительным, просмотровым);</a:t>
                      </a:r>
                      <a:br>
                        <a:rPr lang="ru-RU" sz="1200" u="none" strike="noStrike" dirty="0">
                          <a:effectLst/>
                        </a:rPr>
                      </a:br>
                      <a:r>
                        <a:rPr lang="ru-RU" sz="1200" u="none" strike="noStrike" dirty="0">
                          <a:effectLst/>
                        </a:rPr>
                        <a:t>2.4 (</a:t>
                      </a:r>
                      <a:r>
                        <a:rPr lang="ru-RU" sz="1200" u="none" strike="noStrike" dirty="0" err="1">
                          <a:effectLst/>
                        </a:rPr>
                        <a:t>Аудирование</a:t>
                      </a:r>
                      <a:r>
                        <a:rPr lang="ru-RU" sz="1200" u="none" strike="noStrike" dirty="0">
                          <a:effectLst/>
                        </a:rPr>
                        <a:t> и чтение) Извлекать информацию из различных источников.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</a:tr>
              <a:tr h="3837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10 Выразительность русской речи.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10.1 Анализ средств выразительности.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1.1 (Различные виды анализа) Опознавать языковые единицы, проводить различные виды их анализа.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79" marR="7379" marT="7379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95309" y="2050742"/>
            <a:ext cx="5903650" cy="426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 часа в неделю </a:t>
            </a:r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2831977" y="2476870"/>
            <a:ext cx="292963" cy="310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347534" y="2050742"/>
            <a:ext cx="5602855" cy="426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  <a:r>
              <a:rPr lang="ru-RU" dirty="0" smtClean="0"/>
              <a:t> час в неделю </a:t>
            </a:r>
            <a:endParaRPr lang="ru-RU" dirty="0"/>
          </a:p>
        </p:txBody>
      </p:sp>
      <p:sp>
        <p:nvSpPr>
          <p:cNvPr id="25" name="Стрелка вниз 24"/>
          <p:cNvSpPr/>
          <p:nvPr/>
        </p:nvSpPr>
        <p:spPr>
          <a:xfrm>
            <a:off x="8927955" y="2476870"/>
            <a:ext cx="278036" cy="3107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38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Русский язык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8595" y="816746"/>
            <a:ext cx="10395751" cy="470517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На каждом уроке подготовки к ОГЭ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1120" y="1884246"/>
            <a:ext cx="2651760" cy="18088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чтению и пониманию задания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15920" y="1884247"/>
            <a:ext cx="9034469" cy="18088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ts val="216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учащиеся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сами читают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КИМ;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16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учащиеся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сами объясняют смысл задания.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1120" y="4332313"/>
            <a:ext cx="2651760" cy="18010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Отработка алгоритма выполнения задания</a:t>
            </a:r>
            <a:endParaRPr lang="ru-RU" sz="2200" b="1" i="1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915920" y="4332313"/>
            <a:ext cx="9034469" cy="17822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сначала показывает образец рассуждения, выполнения задания, а затем требует это от учащихся;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 от учащихся ссылок на соответствующие правила и орфограммы, во время рассуждения при выполнении задания. </a:t>
            </a:r>
          </a:p>
        </p:txBody>
      </p:sp>
    </p:spTree>
    <p:extLst>
      <p:ext uri="{BB962C8B-B14F-4D97-AF65-F5344CB8AC3E}">
        <p14:creationId xmlns:p14="http://schemas.microsoft.com/office/powerpoint/2010/main" val="3578440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Русский язык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95635" y="914400"/>
            <a:ext cx="10395751" cy="470517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Источник заданий для уроков по подготовке к ОГЭ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85"/>
          <a:stretch/>
        </p:blipFill>
        <p:spPr>
          <a:xfrm>
            <a:off x="2174789" y="1540210"/>
            <a:ext cx="9144000" cy="46307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83145" y="6259094"/>
            <a:ext cx="3861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*</a:t>
            </a:r>
            <a:r>
              <a:rPr lang="en-US" sz="2800" dirty="0"/>
              <a:t>https://oge.sdamgia.ru/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92905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2554" y="193502"/>
            <a:ext cx="10147835" cy="47232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Математика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56043" y="33918"/>
            <a:ext cx="10440855" cy="1243927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Методика работы</a:t>
            </a:r>
            <a:endParaRPr lang="ru-RU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31" y="2879328"/>
            <a:ext cx="3815135" cy="39198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623" y="2583401"/>
            <a:ext cx="3456296" cy="2823384"/>
          </a:xfrm>
          <a:prstGeom prst="rect">
            <a:avLst/>
          </a:prstGeom>
        </p:spPr>
      </p:pic>
      <p:sp>
        <p:nvSpPr>
          <p:cNvPr id="9" name="Стрелка вправо 8"/>
          <p:cNvSpPr/>
          <p:nvPr/>
        </p:nvSpPr>
        <p:spPr>
          <a:xfrm rot="20600098">
            <a:off x="2737502" y="3209082"/>
            <a:ext cx="1296037" cy="424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804833" y="1589920"/>
            <a:ext cx="310517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Пробное решение задания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6131038" y="2102526"/>
            <a:ext cx="452761" cy="356589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232" y="3068050"/>
            <a:ext cx="3887114" cy="35091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578204" y="2089783"/>
            <a:ext cx="310517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группах и парах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9904408" y="2583401"/>
            <a:ext cx="452761" cy="356589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597974">
            <a:off x="7705935" y="3193596"/>
            <a:ext cx="820707" cy="424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9415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610</Words>
  <Application>Microsoft Office PowerPoint</Application>
  <PresentationFormat>Широкоэкранный</PresentationFormat>
  <Paragraphs>156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Aldhabi</vt:lpstr>
      <vt:lpstr>Arial</vt:lpstr>
      <vt:lpstr>Calibri</vt:lpstr>
      <vt:lpstr>Franklin Gothic Demi</vt:lpstr>
      <vt:lpstr>Garamond</vt:lpstr>
      <vt:lpstr>Times New Roman</vt:lpstr>
      <vt:lpstr>Wingdings</vt:lpstr>
      <vt:lpstr>Тема Office</vt:lpstr>
      <vt:lpstr>РЕЗУЛЬТАТЫ ДИАГНОСТИКИ 1-3 КЛАССОВ ПО НАДТЕРЕЧНОМУ МР</vt:lpstr>
      <vt:lpstr>Математика </vt:lpstr>
      <vt:lpstr>Математика </vt:lpstr>
      <vt:lpstr>Математика </vt:lpstr>
      <vt:lpstr>Математика </vt:lpstr>
      <vt:lpstr>Математика </vt:lpstr>
      <vt:lpstr>Математика </vt:lpstr>
      <vt:lpstr>Математика </vt:lpstr>
      <vt:lpstr>Русский язык</vt:lpstr>
      <vt:lpstr>Русский язык</vt:lpstr>
      <vt:lpstr>Русский язык</vt:lpstr>
      <vt:lpstr>Русский язык</vt:lpstr>
      <vt:lpstr>Русский язык </vt:lpstr>
      <vt:lpstr>Математика 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32</cp:revision>
  <dcterms:created xsi:type="dcterms:W3CDTF">2015-08-26T09:18:47Z</dcterms:created>
  <dcterms:modified xsi:type="dcterms:W3CDTF">2016-08-31T10:48:09Z</dcterms:modified>
</cp:coreProperties>
</file>